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EE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91185"/>
  </p:normalViewPr>
  <p:slideViewPr>
    <p:cSldViewPr>
      <p:cViewPr varScale="1">
        <p:scale>
          <a:sx n="61" d="100"/>
          <a:sy n="61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7E4CE-41DD-1241-8CCC-062E7574335C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98E3A-E8B1-874E-88A1-99FF8E5C23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871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8E3A-E8B1-874E-88A1-99FF8E5C23A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442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700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129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19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21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35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960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2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599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036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328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53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4274-8E38-4AC3-9339-7911EA398ABA}" type="datetimeFigureOut">
              <a:rPr lang="fr-FR" smtClean="0"/>
              <a:pPr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F66F-D1F5-415E-A1A2-17B884197D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5272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7729" y="1844824"/>
            <a:ext cx="796961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Présentation de la 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Licence </a:t>
            </a:r>
          </a:p>
          <a:p>
            <a:pPr algn="ctr"/>
            <a:endParaRPr lang="fr-FR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Langues, Littératures et Civilisations</a:t>
            </a:r>
          </a:p>
          <a:p>
            <a:pPr algn="ctr"/>
            <a:endParaRPr lang="fr-F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Hispaniques et Hispano-Américaines</a:t>
            </a:r>
          </a:p>
          <a:p>
            <a:pPr algn="ctr"/>
            <a:endParaRPr lang="fr-F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65363" y="2971800"/>
            <a:ext cx="997050" cy="910952"/>
          </a:xfrm>
          <a:prstGeom prst="round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M1</a:t>
            </a:r>
          </a:p>
          <a:p>
            <a:pPr algn="ctr"/>
            <a:r>
              <a:rPr lang="fr-FR" sz="1600" dirty="0" err="1" smtClean="0">
                <a:solidFill>
                  <a:schemeClr val="accent1"/>
                </a:solidFill>
              </a:rPr>
              <a:t>Recher</a:t>
            </a:r>
            <a:r>
              <a:rPr lang="fr-FR" sz="1600" dirty="0" smtClean="0">
                <a:solidFill>
                  <a:schemeClr val="accent1"/>
                </a:solidFill>
              </a:rPr>
              <a:t>-</a:t>
            </a:r>
          </a:p>
          <a:p>
            <a:pPr algn="ctr"/>
            <a:r>
              <a:rPr lang="fr-FR" sz="1600" dirty="0" smtClean="0">
                <a:solidFill>
                  <a:schemeClr val="accent1"/>
                </a:solidFill>
              </a:rPr>
              <a:t>-</a:t>
            </a:r>
            <a:r>
              <a:rPr lang="fr-FR" sz="1600" dirty="0" err="1" smtClean="0">
                <a:solidFill>
                  <a:schemeClr val="accent1"/>
                </a:solidFill>
              </a:rPr>
              <a:t>che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964596" y="3015152"/>
            <a:ext cx="914400" cy="914400"/>
          </a:xfrm>
          <a:prstGeom prst="round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M1 MEEF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042922" y="1361881"/>
            <a:ext cx="986928" cy="476295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7030A0"/>
                </a:solidFill>
              </a:rPr>
              <a:t>Agrégation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147394" y="2996952"/>
            <a:ext cx="952998" cy="9144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 err="1" smtClean="0">
                <a:solidFill>
                  <a:schemeClr val="bg1">
                    <a:lumMod val="50000"/>
                  </a:schemeClr>
                </a:solidFill>
              </a:rPr>
              <a:t>MasterTraduc</a:t>
            </a:r>
            <a:r>
              <a:rPr lang="fr-FR" sz="1700" dirty="0" smtClean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fr-FR" sz="1700" dirty="0" err="1" smtClean="0">
                <a:solidFill>
                  <a:schemeClr val="bg1">
                    <a:lumMod val="50000"/>
                  </a:schemeClr>
                </a:solidFill>
              </a:rPr>
              <a:t>tion</a:t>
            </a:r>
            <a:endParaRPr lang="fr-FR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0026" y="2996952"/>
            <a:ext cx="914400" cy="9144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50" smtClean="0">
                <a:solidFill>
                  <a:schemeClr val="bg1">
                    <a:lumMod val="50000"/>
                  </a:schemeClr>
                </a:solidFill>
              </a:rPr>
              <a:t>Autre master</a:t>
            </a:r>
            <a:endParaRPr lang="fr-FR" sz="17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23928" y="4653136"/>
            <a:ext cx="1440160" cy="2016224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Licence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d’</a:t>
            </a:r>
            <a:r>
              <a:rPr lang="fr-FR" b="1" dirty="0" smtClean="0">
                <a:solidFill>
                  <a:schemeClr val="accent1"/>
                </a:solidFill>
              </a:rPr>
              <a:t>Espagnol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L3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L2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L1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29850" y="1750466"/>
            <a:ext cx="914400" cy="914400"/>
          </a:xfrm>
          <a:prstGeom prst="round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M2 MEEF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065362" y="1749424"/>
            <a:ext cx="977560" cy="914400"/>
          </a:xfrm>
          <a:prstGeom prst="round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M2 R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065362" y="188640"/>
            <a:ext cx="977559" cy="1274440"/>
          </a:xfrm>
          <a:prstGeom prst="round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D3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D2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D1</a:t>
            </a:r>
            <a:endParaRPr lang="fr-FR" dirty="0">
              <a:solidFill>
                <a:schemeClr val="accent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5400000" flipH="1" flipV="1">
            <a:off x="3348658" y="16104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5004048" y="548680"/>
            <a:ext cx="914400" cy="914400"/>
          </a:xfrm>
          <a:prstGeom prst="round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En poste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 flipH="1" flipV="1">
            <a:off x="5278574" y="1610424"/>
            <a:ext cx="288032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5487050" y="2664866"/>
            <a:ext cx="6825" cy="30693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3563888" y="2626240"/>
            <a:ext cx="21834" cy="30797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1894192" y="3904456"/>
            <a:ext cx="2461784" cy="72008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149626" y="3670628"/>
            <a:ext cx="1938686" cy="953908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9" idx="0"/>
          </p:cNvCxnSpPr>
          <p:nvPr/>
        </p:nvCxnSpPr>
        <p:spPr>
          <a:xfrm flipV="1">
            <a:off x="4644008" y="3929552"/>
            <a:ext cx="557119" cy="723584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3789865" y="3904871"/>
            <a:ext cx="686066" cy="710705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1585062" y="2990010"/>
            <a:ext cx="914400" cy="9144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50" dirty="0" smtClean="0">
                <a:solidFill>
                  <a:schemeClr val="bg1">
                    <a:lumMod val="50000"/>
                  </a:schemeClr>
                </a:solidFill>
              </a:rPr>
              <a:t>Autre master</a:t>
            </a:r>
            <a:endParaRPr lang="fr-FR" sz="17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 flipH="1" flipV="1">
            <a:off x="755577" y="3941970"/>
            <a:ext cx="3600399" cy="720126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à coins arrondis 54"/>
          <p:cNvSpPr/>
          <p:nvPr/>
        </p:nvSpPr>
        <p:spPr>
          <a:xfrm>
            <a:off x="5940152" y="2592665"/>
            <a:ext cx="914400" cy="476295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50" b="1" dirty="0" smtClean="0">
                <a:solidFill>
                  <a:srgbClr val="7030A0"/>
                </a:solidFill>
              </a:rPr>
              <a:t>CAPES</a:t>
            </a:r>
            <a:endParaRPr lang="fr-FR" sz="175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904656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Les Langues au DEHHA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algn="ctr"/>
            <a:r>
              <a:rPr lang="fr-FR" sz="4000" dirty="0" smtClean="0"/>
              <a:t>L’Espagnol</a:t>
            </a:r>
          </a:p>
          <a:p>
            <a:pPr algn="ctr"/>
            <a:endParaRPr lang="fr-FR" sz="4000" dirty="0" smtClean="0"/>
          </a:p>
          <a:p>
            <a:pPr algn="ctr"/>
            <a:r>
              <a:rPr lang="fr-FR" sz="4000" dirty="0" smtClean="0"/>
              <a:t>Le Catalan</a:t>
            </a:r>
          </a:p>
          <a:p>
            <a:pPr marL="0" indent="0" algn="ctr">
              <a:buNone/>
            </a:pPr>
            <a:endParaRPr lang="fr-FR" sz="4000" dirty="0" smtClean="0"/>
          </a:p>
          <a:p>
            <a:pPr algn="ctr"/>
            <a:r>
              <a:rPr lang="fr-FR" sz="4000" dirty="0" smtClean="0"/>
              <a:t>Le Nahuatl</a:t>
            </a:r>
          </a:p>
          <a:p>
            <a:pPr algn="ctr"/>
            <a:endParaRPr lang="fr-FR" sz="4000" dirty="0" smtClean="0"/>
          </a:p>
          <a:p>
            <a:pPr algn="ctr"/>
            <a:r>
              <a:rPr lang="fr-FR" sz="4000" dirty="0" smtClean="0"/>
              <a:t>Le Quechua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54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0210" y="5949279"/>
            <a:ext cx="898159" cy="7326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101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7 ECTS - </a:t>
            </a:r>
            <a:r>
              <a:rPr lang="es-ES" sz="1000" b="1" dirty="0" smtClean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DP/DA</a:t>
            </a:r>
            <a:endParaRPr lang="fr-FR" sz="10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Calibri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291946" y="5949279"/>
            <a:ext cx="874152" cy="7158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102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4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DP/DA</a:t>
            </a:r>
            <a:endParaRPr lang="fr-FR" sz="1000" b="1" dirty="0">
              <a:latin typeface="Calibri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414023" y="5949279"/>
            <a:ext cx="873419" cy="70788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1</a:t>
            </a:r>
            <a:r>
              <a:rPr lang="fr-FR" sz="1000" b="1" dirty="0" smtClean="0">
                <a:latin typeface="Calibri" pitchFamily="34" charset="0"/>
              </a:rPr>
              <a:t>03</a:t>
            </a:r>
            <a:endParaRPr lang="fr-FR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 ECTS - 52h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627056" y="5949278"/>
            <a:ext cx="86620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105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3 </a:t>
            </a:r>
            <a:r>
              <a:rPr lang="es-ES" sz="1000" b="1" dirty="0">
                <a:latin typeface="Calibri" pitchFamily="34" charset="0"/>
              </a:rPr>
              <a:t>ECTS - 52h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 smtClean="0">
                <a:latin typeface="Calibri" pitchFamily="34" charset="0"/>
              </a:rPr>
              <a:t>Accom</a:t>
            </a:r>
            <a:r>
              <a:rPr lang="fr-FR" sz="1000" dirty="0" err="1">
                <a:latin typeface="Calibri" pitchFamily="34" charset="0"/>
              </a:rPr>
              <a:t>p</a:t>
            </a:r>
            <a:r>
              <a:rPr lang="fr-FR" sz="1000" dirty="0" smtClean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Calibri" pitchFamily="34" charset="0"/>
              </a:rPr>
              <a:t>Projet</a:t>
            </a:r>
            <a:endParaRPr lang="fr-FR" sz="1000" dirty="0">
              <a:latin typeface="Calibri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785114" y="3676150"/>
            <a:ext cx="860421" cy="8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UE306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3 ECTS </a:t>
            </a:r>
            <a:r>
              <a:rPr lang="fr-FR" sz="1000" b="1" dirty="0" smtClean="0">
                <a:latin typeface="Calibri" pitchFamily="34" charset="0"/>
              </a:rPr>
              <a:t>– 26h</a:t>
            </a:r>
            <a:endParaRPr lang="fr-FR" sz="10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>
                <a:latin typeface="Arial" pitchFamily="34" charset="0"/>
              </a:rPr>
              <a:t>Lansad</a:t>
            </a:r>
            <a:r>
              <a:rPr lang="fr-FR" sz="800" dirty="0">
                <a:latin typeface="Arial" pitchFamily="34" charset="0"/>
              </a:rPr>
              <a:t> ou option hors DP/DA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47202" y="5955224"/>
            <a:ext cx="898334" cy="726716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106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3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 smtClean="0">
                <a:latin typeface="Arial" pitchFamily="34" charset="0"/>
              </a:rPr>
              <a:t>Lansad</a:t>
            </a:r>
            <a:r>
              <a:rPr lang="fr-FR" sz="800" dirty="0" smtClean="0">
                <a:latin typeface="Arial" pitchFamily="34" charset="0"/>
              </a:rPr>
              <a:t> ou option hors DP/DA</a:t>
            </a:r>
            <a:endParaRPr lang="fr-FR" sz="800" dirty="0"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923663" y="5953559"/>
            <a:ext cx="864612" cy="7283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107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2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smtClean="0">
                <a:latin typeface="Arial" pitchFamily="34" charset="0"/>
              </a:rPr>
              <a:t>Méthodologie du travail universitaire</a:t>
            </a:r>
            <a:endParaRPr lang="fr-FR" sz="800" dirty="0">
              <a:latin typeface="Arial" pitchFamily="34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183168" y="5091019"/>
            <a:ext cx="883479" cy="732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8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DP/DA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1305832" y="5086388"/>
            <a:ext cx="860266" cy="7192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4 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DP/DA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2414023" y="5124923"/>
            <a:ext cx="861416" cy="68075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s-ES" sz="1000" b="1" dirty="0" smtClean="0">
                <a:latin typeface="Calibri" pitchFamily="34" charset="0"/>
              </a:rPr>
              <a:t>2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8 </a:t>
            </a:r>
            <a:r>
              <a:rPr lang="es-ES" sz="1000" b="1" dirty="0">
                <a:latin typeface="Calibri" pitchFamily="34" charset="0"/>
              </a:rPr>
              <a:t>ECTS - 52h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DA</a:t>
            </a:r>
            <a:endParaRPr lang="fr-FR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0" name="Text Box 36"/>
          <p:cNvSpPr txBox="1">
            <a:spLocks noChangeArrowheads="1"/>
          </p:cNvSpPr>
          <p:nvPr/>
        </p:nvSpPr>
        <p:spPr bwMode="auto">
          <a:xfrm>
            <a:off x="3472481" y="5113209"/>
            <a:ext cx="909019" cy="6771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4 ECTS - 26h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dirty="0" smtClean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 smtClean="0">
                <a:latin typeface="Calibri" pitchFamily="34" charset="0"/>
              </a:rPr>
              <a:t>DA</a:t>
            </a:r>
            <a:endParaRPr lang="es-ES_tradnl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4637288" y="5133198"/>
            <a:ext cx="855968" cy="6724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3 ECTS - 52h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>
                <a:latin typeface="Calibri" pitchFamily="34" charset="0"/>
              </a:rPr>
              <a:t>Accomp</a:t>
            </a:r>
            <a:r>
              <a:rPr lang="fr-FR" sz="1000" dirty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Calibri" pitchFamily="34" charset="0"/>
              </a:rPr>
              <a:t>Projet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5760606" y="5107608"/>
            <a:ext cx="884929" cy="73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>
                <a:latin typeface="Calibri" pitchFamily="34" charset="0"/>
              </a:rPr>
              <a:t>3 ECTS - 26h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>
                <a:latin typeface="Arial" pitchFamily="34" charset="0"/>
              </a:rPr>
              <a:t>Lansad</a:t>
            </a:r>
            <a:r>
              <a:rPr lang="fr-FR" sz="800" dirty="0">
                <a:latin typeface="Arial" pitchFamily="34" charset="0"/>
              </a:rPr>
              <a:t> ou option hors DP/DA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1255426" y="2739028"/>
            <a:ext cx="885575" cy="8159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402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4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DP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4597400" y="3661828"/>
            <a:ext cx="877564" cy="8572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305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 ECTS</a:t>
            </a:r>
            <a:r>
              <a:rPr kumimoji="0" lang="fr-FR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>
                <a:latin typeface="Calibri" pitchFamily="34" charset="0"/>
              </a:rPr>
              <a:t>Accomp</a:t>
            </a:r>
            <a:r>
              <a:rPr lang="fr-FR" sz="1000" dirty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Calibri" pitchFamily="34" charset="0"/>
              </a:rPr>
              <a:t>Projet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2354901" y="2723989"/>
            <a:ext cx="84894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403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3 </a:t>
            </a:r>
            <a:r>
              <a:rPr lang="es-ES" sz="1000" b="1" dirty="0">
                <a:latin typeface="Calibri" pitchFamily="34" charset="0"/>
              </a:rPr>
              <a:t>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  <a:endParaRPr lang="es-ES" sz="10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  <a:endParaRPr lang="fr-FR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2306225" y="604275"/>
            <a:ext cx="904009" cy="728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603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 ECTS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DP</a:t>
            </a:r>
            <a:endParaRPr lang="es-ES" sz="1000" b="1" dirty="0">
              <a:latin typeface="Calibri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5731578" y="604615"/>
            <a:ext cx="913957" cy="738642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606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3 ECTS – 26h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 smtClean="0">
                <a:latin typeface="Arial" pitchFamily="34" charset="0"/>
              </a:rPr>
              <a:t>Lansad</a:t>
            </a:r>
            <a:r>
              <a:rPr lang="fr-FR" sz="800" dirty="0" smtClean="0">
                <a:latin typeface="Arial" pitchFamily="34" charset="0"/>
              </a:rPr>
              <a:t> </a:t>
            </a:r>
            <a:r>
              <a:rPr lang="fr-FR" sz="800" dirty="0">
                <a:latin typeface="Arial" pitchFamily="34" charset="0"/>
              </a:rPr>
              <a:t>ou option hors DP/DA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4597400" y="1470529"/>
            <a:ext cx="895856" cy="6727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505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3 ECTS - 26h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>
                <a:latin typeface="Calibri" pitchFamily="34" charset="0"/>
              </a:rPr>
              <a:t>Accomp</a:t>
            </a:r>
            <a:r>
              <a:rPr lang="fr-FR" sz="1000" dirty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Calibri" pitchFamily="34" charset="0"/>
              </a:rPr>
              <a:t>Projet</a:t>
            </a:r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5734050" y="1458211"/>
            <a:ext cx="911485" cy="7363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505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3 ECTS </a:t>
            </a:r>
            <a:r>
              <a:rPr lang="fr-FR" sz="1000" b="1" dirty="0" smtClean="0">
                <a:latin typeface="Calibri" pitchFamily="34" charset="0"/>
              </a:rPr>
              <a:t>– 26h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>
                <a:latin typeface="Arial" pitchFamily="34" charset="0"/>
              </a:rPr>
              <a:t>Lansad</a:t>
            </a:r>
            <a:r>
              <a:rPr lang="fr-FR" sz="800" dirty="0">
                <a:latin typeface="Arial" pitchFamily="34" charset="0"/>
              </a:rPr>
              <a:t> ou option hors DP/DA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4615693" y="635372"/>
            <a:ext cx="877563" cy="694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s-ES" sz="1000" b="1" dirty="0" smtClean="0">
                <a:latin typeface="Calibri" pitchFamily="34" charset="0"/>
              </a:rPr>
              <a:t>6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3 ECTS - 26h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>
                <a:latin typeface="Calibri" pitchFamily="34" charset="0"/>
              </a:rPr>
              <a:t>Accomp</a:t>
            </a:r>
            <a:r>
              <a:rPr lang="fr-FR" sz="1000" dirty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Calibri" pitchFamily="34" charset="0"/>
              </a:rPr>
              <a:t>Projet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71" name="Text Box 47"/>
          <p:cNvSpPr txBox="1">
            <a:spLocks noChangeArrowheads="1"/>
          </p:cNvSpPr>
          <p:nvPr/>
        </p:nvSpPr>
        <p:spPr bwMode="auto">
          <a:xfrm>
            <a:off x="160473" y="542960"/>
            <a:ext cx="877067" cy="82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601</a:t>
            </a:r>
            <a:r>
              <a:rPr lang="es-ES" sz="800" b="1" dirty="0">
                <a:latin typeface="Calibri" pitchFamily="34" charset="0"/>
              </a:rPr>
              <a:t> </a:t>
            </a:r>
            <a:endParaRPr lang="es-ES" sz="8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6 </a:t>
            </a:r>
            <a:r>
              <a:rPr lang="es-ES" sz="1000" b="1" dirty="0">
                <a:latin typeface="Calibri" pitchFamily="34" charset="0"/>
              </a:rPr>
              <a:t>ECTS </a:t>
            </a:r>
            <a:r>
              <a:rPr lang="es-ES" sz="1000" b="1" dirty="0" smtClean="0">
                <a:latin typeface="Calibri" pitchFamily="34" charset="0"/>
              </a:rPr>
              <a:t>-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 smtClean="0">
                <a:latin typeface="Calibri" pitchFamily="34" charset="0"/>
              </a:rPr>
              <a:t>au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choix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avec</a:t>
            </a:r>
            <a:r>
              <a:rPr lang="es-ES_tradnl" sz="900" dirty="0" smtClean="0">
                <a:latin typeface="Calibri" pitchFamily="34" charset="0"/>
              </a:rPr>
              <a:t> 604)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 smtClean="0">
                <a:latin typeface="Calibri" pitchFamily="34" charset="0"/>
              </a:rPr>
              <a:t>DP /DA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2" name="Text Box 48"/>
          <p:cNvSpPr txBox="1">
            <a:spLocks noChangeArrowheads="1"/>
          </p:cNvSpPr>
          <p:nvPr/>
        </p:nvSpPr>
        <p:spPr bwMode="auto">
          <a:xfrm>
            <a:off x="160473" y="1458211"/>
            <a:ext cx="899070" cy="8226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501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6 ECTS </a:t>
            </a:r>
            <a:r>
              <a:rPr lang="fr-FR" sz="1000" b="1" dirty="0" smtClean="0">
                <a:latin typeface="Calibri" pitchFamily="34" charset="0"/>
              </a:rPr>
              <a:t>-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 smtClean="0">
                <a:latin typeface="Calibri" pitchFamily="34" charset="0"/>
              </a:rPr>
              <a:t>au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choix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avec</a:t>
            </a:r>
            <a:r>
              <a:rPr lang="es-ES_tradnl" sz="900" dirty="0" smtClean="0">
                <a:latin typeface="Calibri" pitchFamily="34" charset="0"/>
              </a:rPr>
              <a:t> 504)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 smtClean="0">
                <a:latin typeface="Calibri" pitchFamily="34" charset="0"/>
              </a:rPr>
              <a:t>DP /DA </a:t>
            </a:r>
            <a:endParaRPr lang="es-ES_tradnl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148062" y="2712680"/>
            <a:ext cx="893464" cy="8274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401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7 </a:t>
            </a:r>
            <a:r>
              <a:rPr lang="es-ES" sz="1000" b="1" dirty="0">
                <a:latin typeface="Calibri" pitchFamily="34" charset="0"/>
              </a:rPr>
              <a:t>ECTS </a:t>
            </a:r>
            <a:r>
              <a:rPr lang="es-ES" sz="1000" b="1" dirty="0" smtClean="0">
                <a:latin typeface="Calibri" pitchFamily="34" charset="0"/>
              </a:rPr>
              <a:t>- 52h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 smtClean="0">
                <a:latin typeface="Calibri" pitchFamily="34" charset="0"/>
              </a:rPr>
              <a:t>au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choix</a:t>
            </a:r>
            <a:r>
              <a:rPr lang="es-ES_tradnl" sz="900" dirty="0" smtClean="0">
                <a:latin typeface="Calibri" pitchFamily="34" charset="0"/>
              </a:rPr>
              <a:t> </a:t>
            </a:r>
            <a:r>
              <a:rPr lang="es-ES_tradnl" sz="900" dirty="0" err="1" smtClean="0">
                <a:latin typeface="Calibri" pitchFamily="34" charset="0"/>
              </a:rPr>
              <a:t>avec</a:t>
            </a:r>
            <a:r>
              <a:rPr lang="es-ES_tradnl" sz="900" dirty="0" smtClean="0">
                <a:latin typeface="Calibri" pitchFamily="34" charset="0"/>
              </a:rPr>
              <a:t> 404)</a:t>
            </a:r>
            <a:endParaRPr lang="es-ES_tradnl" sz="9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 smtClean="0">
                <a:latin typeface="Calibri" pitchFamily="34" charset="0"/>
              </a:rPr>
              <a:t>DP /DA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 smtClean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160472" y="3657310"/>
            <a:ext cx="877067" cy="861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301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7 </a:t>
            </a:r>
            <a:r>
              <a:rPr lang="es-ES" sz="1000" b="1" dirty="0">
                <a:latin typeface="Calibri" pitchFamily="34" charset="0"/>
              </a:rPr>
              <a:t>ECTS </a:t>
            </a:r>
            <a:r>
              <a:rPr lang="es-ES" sz="1000" b="1" dirty="0" smtClean="0">
                <a:latin typeface="Calibri" pitchFamily="34" charset="0"/>
              </a:rPr>
              <a:t>– 52h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>
                <a:latin typeface="Calibri" pitchFamily="34" charset="0"/>
              </a:rPr>
              <a:t>au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choix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avec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smtClean="0">
                <a:latin typeface="Calibri" pitchFamily="34" charset="0"/>
              </a:rPr>
              <a:t>304</a:t>
            </a:r>
            <a:r>
              <a:rPr lang="es-ES_tradnl" sz="900" dirty="0">
                <a:latin typeface="Calibri" pitchFamily="34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>
                <a:latin typeface="Calibri" pitchFamily="34" charset="0"/>
              </a:rPr>
              <a:t>DP /DA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5771384" y="2756922"/>
            <a:ext cx="874152" cy="78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406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3 ECTS </a:t>
            </a:r>
            <a:r>
              <a:rPr lang="fr-FR" sz="1000" b="1" dirty="0" smtClean="0">
                <a:latin typeface="Calibri" pitchFamily="34" charset="0"/>
              </a:rPr>
              <a:t>– 26h</a:t>
            </a:r>
            <a:endParaRPr lang="fr-FR" sz="10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err="1">
                <a:latin typeface="Arial" pitchFamily="34" charset="0"/>
              </a:rPr>
              <a:t>Lansad</a:t>
            </a:r>
            <a:r>
              <a:rPr lang="fr-FR" sz="800" dirty="0">
                <a:latin typeface="Arial" pitchFamily="34" charset="0"/>
              </a:rPr>
              <a:t> ou option hors DP/DA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latin typeface="Arial" pitchFamily="34" charset="0"/>
            </a:endParaRP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4597400" y="2731630"/>
            <a:ext cx="877564" cy="8233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405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3 ECTS - </a:t>
            </a:r>
            <a:r>
              <a:rPr lang="es-ES" sz="1000" b="1" dirty="0" smtClean="0">
                <a:latin typeface="Calibri" pitchFamily="34" charset="0"/>
              </a:rPr>
              <a:t>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err="1">
                <a:latin typeface="Calibri" pitchFamily="34" charset="0"/>
              </a:rPr>
              <a:t>Accomp</a:t>
            </a:r>
            <a:r>
              <a:rPr lang="fr-FR" sz="1000" dirty="0">
                <a:latin typeface="Calibri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Calibri" pitchFamily="34" charset="0"/>
              </a:rPr>
              <a:t>Projet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dirty="0">
              <a:latin typeface="Arial" pitchFamily="34" charset="0"/>
            </a:endParaRPr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1283499" y="3664356"/>
            <a:ext cx="780471" cy="854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302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4 ECTS </a:t>
            </a:r>
            <a:r>
              <a:rPr lang="es-ES" sz="1000" b="1" dirty="0">
                <a:latin typeface="Calibri" pitchFamily="34" charset="0"/>
              </a:rPr>
              <a:t>- </a:t>
            </a:r>
            <a:r>
              <a:rPr lang="es-ES" sz="1000" b="1" dirty="0" smtClean="0">
                <a:latin typeface="Calibri" pitchFamily="34" charset="0"/>
              </a:rPr>
              <a:t>26h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323468" y="9977"/>
            <a:ext cx="43220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Organisation des enseignements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3530651" y="5949278"/>
            <a:ext cx="843172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104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4</a:t>
            </a:r>
            <a:r>
              <a:rPr lang="es-ES" sz="1000" b="1" dirty="0" smtClean="0">
                <a:latin typeface="Calibri" pitchFamily="34" charset="0"/>
              </a:rPr>
              <a:t> ECTS - </a:t>
            </a:r>
            <a:r>
              <a:rPr lang="es-ES" sz="1000" b="1" dirty="0">
                <a:latin typeface="Calibri" pitchFamily="34" charset="0"/>
              </a:rPr>
              <a:t>26h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_tradnl" sz="10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 smtClean="0">
                <a:latin typeface="Calibri" pitchFamily="34" charset="0"/>
              </a:rPr>
              <a:t>DA</a:t>
            </a:r>
            <a:r>
              <a:rPr lang="es-ES_tradnl" sz="1000" dirty="0" smtClean="0">
                <a:latin typeface="Calibri" pitchFamily="34" charset="0"/>
              </a:rPr>
              <a:t>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74120" y="3657310"/>
            <a:ext cx="799871" cy="861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UE303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3 </a:t>
            </a:r>
            <a:r>
              <a:rPr lang="es-ES" sz="1000" b="1" dirty="0">
                <a:latin typeface="Calibri" pitchFamily="34" charset="0"/>
              </a:rPr>
              <a:t>ECTS </a:t>
            </a:r>
            <a:r>
              <a:rPr lang="es-ES" sz="1000" b="1" dirty="0" smtClean="0">
                <a:latin typeface="Calibri" pitchFamily="34" charset="0"/>
              </a:rPr>
              <a:t>–26h</a:t>
            </a:r>
            <a:endParaRPr lang="es-ES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484141" y="3664356"/>
            <a:ext cx="850849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UE304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7 </a:t>
            </a:r>
            <a:r>
              <a:rPr lang="es-ES" sz="1000" b="1" dirty="0">
                <a:latin typeface="Calibri" pitchFamily="34" charset="0"/>
              </a:rPr>
              <a:t>ECTS </a:t>
            </a:r>
            <a:r>
              <a:rPr lang="es-ES" sz="1000" b="1" dirty="0" smtClean="0">
                <a:latin typeface="Calibri" pitchFamily="34" charset="0"/>
              </a:rPr>
              <a:t>– 52h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dirty="0" smtClean="0">
                <a:latin typeface="Calibri" pitchFamily="34" charset="0"/>
              </a:rPr>
              <a:t>(</a:t>
            </a:r>
            <a:r>
              <a:rPr lang="es-ES_tradnl" sz="1000" dirty="0" err="1">
                <a:latin typeface="Calibri" pitchFamily="34" charset="0"/>
              </a:rPr>
              <a:t>au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err="1">
                <a:latin typeface="Calibri" pitchFamily="34" charset="0"/>
              </a:rPr>
              <a:t>choix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err="1">
                <a:latin typeface="Calibri" pitchFamily="34" charset="0"/>
              </a:rPr>
              <a:t>avec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smtClean="0">
                <a:latin typeface="Calibri" pitchFamily="34" charset="0"/>
              </a:rPr>
              <a:t>301)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>
                <a:latin typeface="Calibri" pitchFamily="34" charset="0"/>
              </a:rPr>
              <a:t>DP /DA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72482" y="2723990"/>
            <a:ext cx="862510" cy="8156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404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7 ECTS – </a:t>
            </a:r>
            <a:r>
              <a:rPr lang="es-ES" sz="1000" b="1" dirty="0" smtClean="0">
                <a:latin typeface="Calibri" pitchFamily="34" charset="0"/>
              </a:rPr>
              <a:t>52h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>
                <a:latin typeface="Calibri" pitchFamily="34" charset="0"/>
              </a:rPr>
              <a:t>au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choix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avec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smtClean="0">
                <a:latin typeface="Calibri" pitchFamily="34" charset="0"/>
              </a:rPr>
              <a:t>401)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b="1" dirty="0">
                <a:latin typeface="Calibri" pitchFamily="34" charset="0"/>
              </a:rPr>
              <a:t>DP /DA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305832" y="1472616"/>
            <a:ext cx="804077" cy="72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502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6 ECTS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05831" y="635371"/>
            <a:ext cx="80407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602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Calibri" pitchFamily="34" charset="0"/>
              </a:rPr>
              <a:t>6 </a:t>
            </a:r>
            <a:r>
              <a:rPr lang="es-ES" sz="1000" b="1" dirty="0">
                <a:latin typeface="Calibri" pitchFamily="34" charset="0"/>
              </a:rPr>
              <a:t>ECTS - 52h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23468" y="1470678"/>
            <a:ext cx="8695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503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6 ECTS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latin typeface="Calibri" pitchFamily="34" charset="0"/>
              </a:rPr>
              <a:t>52h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DP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23663" y="3684872"/>
            <a:ext cx="86461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307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3 ECTS – 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C2i2e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Calibri" pitchFamily="34" charset="0"/>
              </a:rPr>
              <a:t>Niveau 1</a:t>
            </a:r>
            <a:endParaRPr lang="fr-FR" sz="1000" dirty="0">
              <a:latin typeface="Calibr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936539" y="2793064"/>
            <a:ext cx="864611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Calibri" pitchFamily="34" charset="0"/>
              </a:rPr>
              <a:t>UE 407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3 ECTS – 26h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C2i2e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Calibri" pitchFamily="34" charset="0"/>
              </a:rPr>
              <a:t>Niveau 2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245769" y="6269926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248686" y="5361866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244407" y="4022615"/>
            <a:ext cx="5040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244407" y="3004655"/>
            <a:ext cx="5040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276355" y="1798055"/>
            <a:ext cx="4489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 flipH="1">
            <a:off x="8276355" y="964761"/>
            <a:ext cx="5040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448352" y="1470678"/>
            <a:ext cx="89034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504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dirty="0" smtClean="0">
                <a:latin typeface="Calibri" pitchFamily="34" charset="0"/>
              </a:rPr>
              <a:t>(</a:t>
            </a:r>
            <a:r>
              <a:rPr lang="es-ES_tradnl" sz="1000" dirty="0" err="1">
                <a:latin typeface="Calibri" pitchFamily="34" charset="0"/>
              </a:rPr>
              <a:t>au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err="1">
                <a:latin typeface="Calibri" pitchFamily="34" charset="0"/>
              </a:rPr>
              <a:t>choix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err="1">
                <a:latin typeface="Calibri" pitchFamily="34" charset="0"/>
              </a:rPr>
              <a:t>avec</a:t>
            </a:r>
            <a:r>
              <a:rPr lang="es-ES_tradnl" sz="1000" dirty="0">
                <a:latin typeface="Calibri" pitchFamily="34" charset="0"/>
              </a:rPr>
              <a:t> </a:t>
            </a:r>
            <a:r>
              <a:rPr lang="es-ES_tradnl" sz="1000" dirty="0" smtClean="0">
                <a:latin typeface="Calibri" pitchFamily="34" charset="0"/>
              </a:rPr>
              <a:t>501)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000" b="1" dirty="0">
                <a:latin typeface="Calibri" pitchFamily="34" charset="0"/>
              </a:rPr>
              <a:t>DP /DA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444642" y="635371"/>
            <a:ext cx="890348" cy="6617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latin typeface="Calibri" pitchFamily="34" charset="0"/>
              </a:rPr>
              <a:t>UE </a:t>
            </a:r>
            <a:r>
              <a:rPr lang="fr-FR" sz="1000" b="1" dirty="0" smtClean="0">
                <a:latin typeface="Calibri" pitchFamily="34" charset="0"/>
              </a:rPr>
              <a:t>604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dirty="0" smtClean="0">
                <a:latin typeface="Calibri" pitchFamily="34" charset="0"/>
              </a:rPr>
              <a:t>(</a:t>
            </a:r>
            <a:r>
              <a:rPr lang="es-ES_tradnl" sz="900" dirty="0" err="1">
                <a:latin typeface="Calibri" pitchFamily="34" charset="0"/>
              </a:rPr>
              <a:t>au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choix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err="1">
                <a:latin typeface="Calibri" pitchFamily="34" charset="0"/>
              </a:rPr>
              <a:t>avec</a:t>
            </a:r>
            <a:r>
              <a:rPr lang="es-ES_tradnl" sz="900" dirty="0">
                <a:latin typeface="Calibri" pitchFamily="34" charset="0"/>
              </a:rPr>
              <a:t> </a:t>
            </a:r>
            <a:r>
              <a:rPr lang="es-ES_tradnl" sz="900" dirty="0" smtClean="0">
                <a:latin typeface="Calibri" pitchFamily="34" charset="0"/>
              </a:rPr>
              <a:t>601)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900" b="1" dirty="0">
                <a:latin typeface="Calibri" pitchFamily="34" charset="0"/>
              </a:rPr>
              <a:t>DP /DA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13624" y="4149080"/>
            <a:ext cx="1124550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ES00101V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52h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 </a:t>
            </a:r>
            <a:r>
              <a:rPr kumimoji="0" lang="fr-FR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ects</a:t>
            </a: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DP/DA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Calibri" pitchFamily="34" charset="0"/>
              </a:rPr>
              <a:t>Langue et Civilis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ation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43200" y="4149080"/>
            <a:ext cx="1217389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102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ES00102V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Civilisation </a:t>
            </a:r>
            <a:r>
              <a:rPr lang="fr-FR" sz="1200" dirty="0" smtClean="0">
                <a:latin typeface="Calibri" pitchFamily="34" charset="0"/>
              </a:rPr>
              <a:t>des mondes hispaniques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36910" y="4151802"/>
            <a:ext cx="1136346" cy="22988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E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ES00103V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DA</a:t>
            </a:r>
            <a:endParaRPr lang="fr-FR" sz="16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4539" y="1484784"/>
            <a:ext cx="1182067" cy="2394313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206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ES00206V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LV 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LV </a:t>
            </a:r>
            <a:r>
              <a:rPr lang="fr-FR" sz="16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</a:rPr>
              <a:t>hors DP/DA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73256" y="4151802"/>
            <a:ext cx="1198736" cy="22988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ES00104V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DA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DA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471992" y="4151802"/>
            <a:ext cx="1214214" cy="229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ES00105V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Accompag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Projet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94540" y="4141417"/>
            <a:ext cx="1182067" cy="2298812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ES00106V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en-US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LV </a:t>
            </a:r>
            <a:r>
              <a:rPr lang="fr-FR" sz="14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884941" y="4141417"/>
            <a:ext cx="1214214" cy="2301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107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ES00107V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2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Méthodologie du travail universitaire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27784" y="404664"/>
            <a:ext cx="39604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Licence1 </a:t>
            </a:r>
          </a:p>
          <a:p>
            <a:pPr algn="ctr"/>
            <a:r>
              <a:rPr lang="fr-FR" sz="1400" dirty="0" smtClean="0"/>
              <a:t>semestres 1 et 2</a:t>
            </a:r>
          </a:p>
          <a:p>
            <a:pPr algn="ctr"/>
            <a:r>
              <a:rPr lang="fr-FR" sz="1400" dirty="0"/>
              <a:t>4</a:t>
            </a:r>
            <a:r>
              <a:rPr lang="fr-FR" sz="1400" dirty="0" smtClean="0"/>
              <a:t>74h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43630" y="1477340"/>
            <a:ext cx="1242576" cy="23863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205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err="1">
                <a:latin typeface="Calibri" pitchFamily="34" charset="0"/>
              </a:rPr>
              <a:t>Accompag</a:t>
            </a:r>
            <a:r>
              <a:rPr lang="fr-FR" sz="1600" dirty="0">
                <a:latin typeface="Calibri" pitchFamily="34" charset="0"/>
              </a:rPr>
              <a:t>. Projet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38804" y="1473384"/>
            <a:ext cx="1204826" cy="23943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204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4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UE </a:t>
            </a:r>
            <a:r>
              <a:rPr lang="fr-FR" sz="1600" dirty="0">
                <a:latin typeface="Calibri" pitchFamily="34" charset="0"/>
              </a:rPr>
              <a:t>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160589" y="1484784"/>
            <a:ext cx="1086797" cy="237895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203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8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UE 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8522" y="1484784"/>
            <a:ext cx="1182067" cy="2394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202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4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Analyse littéraire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10484" y="1484784"/>
            <a:ext cx="1182067" cy="2394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201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ES00201V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8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</a:rPr>
              <a:t>Langue et </a:t>
            </a:r>
            <a:r>
              <a:rPr lang="fr-FR" sz="1600" dirty="0" smtClean="0">
                <a:latin typeface="Calibri" pitchFamily="34" charset="0"/>
              </a:rPr>
              <a:t>Littérature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9512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S2</a:t>
            </a:r>
          </a:p>
          <a:p>
            <a:r>
              <a:rPr lang="fr-FR" sz="1000" dirty="0" smtClean="0"/>
              <a:t>234h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1570" y="511654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S1</a:t>
            </a:r>
          </a:p>
          <a:p>
            <a:r>
              <a:rPr lang="fr-FR" sz="1000" dirty="0" smtClean="0"/>
              <a:t>260h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44464" y="4149080"/>
            <a:ext cx="1193710" cy="23015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3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ES00301V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52h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 </a:t>
            </a:r>
            <a:r>
              <a:rPr kumimoji="0" lang="fr-FR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ects</a:t>
            </a: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DP/DA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000" b="1" dirty="0" smtClean="0">
                <a:latin typeface="Calibri" pitchFamily="34" charset="0"/>
              </a:rPr>
              <a:t>(</a:t>
            </a:r>
            <a:r>
              <a:rPr lang="fr-FR" sz="1000" b="1" dirty="0">
                <a:latin typeface="Calibri" pitchFamily="34" charset="0"/>
              </a:rPr>
              <a:t>au choix avec </a:t>
            </a:r>
            <a:r>
              <a:rPr lang="fr-FR" sz="1000" b="1" dirty="0" smtClean="0">
                <a:latin typeface="Calibri" pitchFamily="34" charset="0"/>
              </a:rPr>
              <a:t>UE 304)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latin typeface="Calibri" pitchFamily="34" charset="0"/>
              </a:rPr>
              <a:t>Langue et Traduc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tion 1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43200" y="4149080"/>
            <a:ext cx="1217389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3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02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ES00302V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4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Civilisation </a:t>
            </a:r>
            <a:r>
              <a:rPr lang="fr-FR" sz="1400" dirty="0" smtClean="0">
                <a:latin typeface="Calibri" pitchFamily="34" charset="0"/>
              </a:rPr>
              <a:t>Espagnole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36910" y="4151802"/>
            <a:ext cx="1136346" cy="2298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s-ES" sz="1600" b="1" dirty="0">
                <a:latin typeface="Calibri" pitchFamily="34" charset="0"/>
              </a:rPr>
              <a:t>3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E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ES00303V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</a:rPr>
              <a:t>Civilisation </a:t>
            </a:r>
            <a:r>
              <a:rPr lang="fr-FR" sz="1600" dirty="0" err="1" smtClean="0">
                <a:latin typeface="Calibri" pitchFamily="34" charset="0"/>
              </a:rPr>
              <a:t>Hisp</a:t>
            </a:r>
            <a:r>
              <a:rPr lang="fr-FR" sz="1600" dirty="0" smtClean="0">
                <a:latin typeface="Calibri" pitchFamily="34" charset="0"/>
              </a:rPr>
              <a:t>. Am.</a:t>
            </a:r>
            <a:endParaRPr lang="fr-FR" sz="1600" dirty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4539" y="1484784"/>
            <a:ext cx="1182067" cy="2462213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406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ES00401V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LV 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LV </a:t>
            </a:r>
            <a:r>
              <a:rPr lang="fr-FR" sz="16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</a:rPr>
              <a:t>hors DP/DA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73256" y="4151802"/>
            <a:ext cx="1198736" cy="22988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3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ES00304V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DA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DA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471992" y="4151802"/>
            <a:ext cx="1214214" cy="229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3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ES00305V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Accompag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Projet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94540" y="4141417"/>
            <a:ext cx="1182067" cy="2298812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n-US" sz="1600" b="1" dirty="0">
                <a:latin typeface="Calibri" pitchFamily="34" charset="0"/>
              </a:rPr>
              <a:t>3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ES00306V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en-US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LV </a:t>
            </a:r>
            <a:r>
              <a:rPr lang="fr-FR" sz="14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884941" y="4141417"/>
            <a:ext cx="1214214" cy="23015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3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ES00307V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3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4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C2i2e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Niveau 1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27784" y="404664"/>
            <a:ext cx="39604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Licence 2 </a:t>
            </a:r>
          </a:p>
          <a:p>
            <a:pPr algn="ctr"/>
            <a:r>
              <a:rPr lang="fr-FR" sz="1400" dirty="0" smtClean="0"/>
              <a:t>Semestres 3 et 4</a:t>
            </a:r>
          </a:p>
          <a:p>
            <a:pPr algn="ctr"/>
            <a:r>
              <a:rPr lang="fr-FR" sz="1400" dirty="0" smtClean="0"/>
              <a:t>468h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43630" y="1477340"/>
            <a:ext cx="1242576" cy="2469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405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err="1">
                <a:latin typeface="Calibri" pitchFamily="34" charset="0"/>
              </a:rPr>
              <a:t>Accompag</a:t>
            </a:r>
            <a:r>
              <a:rPr lang="fr-FR" sz="1600" dirty="0">
                <a:latin typeface="Calibri" pitchFamily="34" charset="0"/>
              </a:rPr>
              <a:t>. Projet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47386" y="1470787"/>
            <a:ext cx="1204826" cy="247621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404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UE </a:t>
            </a:r>
            <a:r>
              <a:rPr lang="fr-FR" sz="1600" dirty="0">
                <a:latin typeface="Calibri" pitchFamily="34" charset="0"/>
              </a:rPr>
              <a:t>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160589" y="1484784"/>
            <a:ext cx="1086797" cy="2462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403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3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Littérature </a:t>
            </a:r>
            <a:r>
              <a:rPr lang="fr-FR" sz="1600" dirty="0">
                <a:latin typeface="Calibri" pitchFamily="34" charset="0"/>
              </a:rPr>
              <a:t>Espagnole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46508" y="1484784"/>
            <a:ext cx="1203864" cy="2462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402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4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Littérature </a:t>
            </a:r>
            <a:r>
              <a:rPr lang="fr-FR" sz="1600" dirty="0" err="1" smtClean="0">
                <a:latin typeface="Calibri" pitchFamily="34" charset="0"/>
              </a:rPr>
              <a:t>Hisp</a:t>
            </a:r>
            <a:r>
              <a:rPr lang="fr-FR" sz="1600" dirty="0" smtClean="0">
                <a:latin typeface="Calibri" pitchFamily="34" charset="0"/>
              </a:rPr>
              <a:t>. Am.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56107" y="1484784"/>
            <a:ext cx="1182067" cy="2462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401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ES00401V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7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latin typeface="Calibri" pitchFamily="34" charset="0"/>
              </a:rPr>
              <a:t>DP/DA </a:t>
            </a:r>
            <a:r>
              <a:rPr lang="fr-FR" sz="1000" b="1" dirty="0" smtClean="0">
                <a:latin typeface="Calibri" pitchFamily="34" charset="0"/>
              </a:rPr>
              <a:t>(au choix avec UE 404)</a:t>
            </a:r>
            <a:endParaRPr lang="fr-FR" sz="10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Langue et Traduction </a:t>
            </a:r>
            <a:r>
              <a:rPr lang="fr-FR" sz="1400" dirty="0" smtClean="0">
                <a:latin typeface="Calibri" pitchFamily="34" charset="0"/>
              </a:rPr>
              <a:t>2 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9512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S4</a:t>
            </a:r>
          </a:p>
          <a:p>
            <a:r>
              <a:rPr lang="fr-FR" sz="1000" dirty="0" smtClean="0"/>
              <a:t>234h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1570" y="511654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S3</a:t>
            </a:r>
          </a:p>
          <a:p>
            <a:r>
              <a:rPr lang="fr-FR" sz="1000" dirty="0" smtClean="0"/>
              <a:t>234h</a:t>
            </a:r>
            <a:endParaRPr lang="fr-FR" sz="1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876607" y="1484784"/>
            <a:ext cx="1222548" cy="2431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4</a:t>
            </a:r>
            <a:r>
              <a:rPr lang="fr-FR" sz="1600" b="1" dirty="0" smtClean="0">
                <a:latin typeface="Calibri" pitchFamily="34" charset="0"/>
              </a:rPr>
              <a:t>07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ES00407V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26h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4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C2i2e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Niveau 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1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44464" y="4149080"/>
            <a:ext cx="1193710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5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ES00501V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52h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fr-FR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ects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200" dirty="0" smtClean="0">
                <a:latin typeface="Calibri" pitchFamily="34" charset="0"/>
              </a:rPr>
              <a:t>(au </a:t>
            </a:r>
            <a:r>
              <a:rPr lang="fr-FR" sz="1200" dirty="0">
                <a:latin typeface="Calibri" pitchFamily="34" charset="0"/>
              </a:rPr>
              <a:t>choix </a:t>
            </a:r>
            <a:r>
              <a:rPr lang="fr-FR" sz="1200" dirty="0" smtClean="0">
                <a:latin typeface="Calibri" pitchFamily="34" charset="0"/>
              </a:rPr>
              <a:t>avec 504)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DP/DA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latin typeface="Calibri" pitchFamily="34" charset="0"/>
              </a:rPr>
              <a:t>Langue et Traduc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tion 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43200" y="4149080"/>
            <a:ext cx="1217389" cy="2304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5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02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ES00502V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52h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6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Littérature Esp. et HA. </a:t>
            </a:r>
            <a:r>
              <a:rPr lang="fr-FR" sz="1400" dirty="0" smtClean="0">
                <a:latin typeface="Calibri" pitchFamily="34" charset="0"/>
              </a:rPr>
              <a:t>2</a:t>
            </a:r>
            <a:endParaRPr lang="fr-FR" sz="1400" dirty="0"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36910" y="4151802"/>
            <a:ext cx="1136346" cy="2298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s-ES" sz="1600" b="1" dirty="0">
                <a:latin typeface="Calibri" pitchFamily="34" charset="0"/>
              </a:rPr>
              <a:t>5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E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ES00503V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6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Calibri" pitchFamily="34" charset="0"/>
              </a:rPr>
              <a:t>Civilisation et images des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Calibri" pitchFamily="34" charset="0"/>
              </a:rPr>
              <a:t>Mondes </a:t>
            </a:r>
            <a:r>
              <a:rPr lang="fr-FR" sz="1200" dirty="0" err="1" smtClean="0">
                <a:latin typeface="Calibri" pitchFamily="34" charset="0"/>
              </a:rPr>
              <a:t>Hisp</a:t>
            </a:r>
            <a:r>
              <a:rPr lang="fr-FR" sz="1200" dirty="0" smtClean="0">
                <a:latin typeface="Calibri" pitchFamily="34" charset="0"/>
              </a:rPr>
              <a:t>.</a:t>
            </a: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4539" y="1484784"/>
            <a:ext cx="1182067" cy="2394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6</a:t>
            </a:r>
            <a:r>
              <a:rPr lang="fr-FR" sz="1600" b="1" dirty="0" smtClean="0">
                <a:latin typeface="Calibri" pitchFamily="34" charset="0"/>
              </a:rPr>
              <a:t>06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ES00601V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LV 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LV </a:t>
            </a:r>
            <a:r>
              <a:rPr lang="fr-FR" sz="16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Calibri" pitchFamily="34" charset="0"/>
              </a:rPr>
              <a:t>hors DP/DA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73256" y="4151802"/>
            <a:ext cx="1198736" cy="22988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5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ES00504V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b="1" dirty="0" smtClean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DP/DA</a:t>
            </a:r>
            <a:r>
              <a:rPr lang="fr-FR" sz="1200" dirty="0">
                <a:latin typeface="Calibri" pitchFamily="34" charset="0"/>
              </a:rPr>
              <a:t> (au choix avec </a:t>
            </a:r>
            <a:r>
              <a:rPr lang="fr-FR" sz="1200" dirty="0" smtClean="0">
                <a:latin typeface="Calibri" pitchFamily="34" charset="0"/>
              </a:rPr>
              <a:t>501)</a:t>
            </a:r>
            <a:endParaRPr lang="fr-FR" sz="12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50" dirty="0" smtClean="0">
                <a:latin typeface="Calibri" pitchFamily="34" charset="0"/>
              </a:rPr>
              <a:t>Littérature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50" dirty="0">
                <a:latin typeface="Calibri" pitchFamily="34" charset="0"/>
              </a:rPr>
              <a:t>e</a:t>
            </a:r>
            <a:r>
              <a:rPr lang="fr-FR" sz="1050" dirty="0" smtClean="0">
                <a:latin typeface="Calibri" pitchFamily="34" charset="0"/>
              </a:rPr>
              <a:t>t Cultures Mondes </a:t>
            </a:r>
            <a:r>
              <a:rPr lang="fr-FR" sz="1050" dirty="0" err="1" smtClean="0">
                <a:latin typeface="Calibri" pitchFamily="34" charset="0"/>
              </a:rPr>
              <a:t>Hisp</a:t>
            </a:r>
            <a:r>
              <a:rPr lang="fr-FR" sz="1050" dirty="0" smtClean="0">
                <a:latin typeface="Calibri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50" dirty="0" smtClean="0">
                <a:latin typeface="Calibri" pitchFamily="34" charset="0"/>
              </a:rPr>
              <a:t> </a:t>
            </a:r>
            <a:r>
              <a:rPr lang="fr-FR" sz="1050" b="1" u="sng" dirty="0" smtClean="0">
                <a:latin typeface="Calibri" pitchFamily="34" charset="0"/>
              </a:rPr>
              <a:t>OU </a:t>
            </a:r>
            <a:r>
              <a:rPr lang="fr-FR" sz="1050" dirty="0">
                <a:latin typeface="Calibri" pitchFamily="34" charset="0"/>
              </a:rPr>
              <a:t>DA</a:t>
            </a:r>
            <a:endParaRPr lang="fr-FR" sz="1050" dirty="0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471992" y="4151802"/>
            <a:ext cx="1214214" cy="229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fr-FR" sz="1600" b="1" dirty="0">
                <a:latin typeface="Calibri" pitchFamily="34" charset="0"/>
              </a:rPr>
              <a:t>5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ES00505V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Accompag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Projet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lang="fr-FR" sz="1400" b="1" u="sng" dirty="0" smtClean="0">
                <a:latin typeface="Calibri" pitchFamily="34" charset="0"/>
              </a:rPr>
              <a:t>OU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Méthodo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image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94540" y="4141417"/>
            <a:ext cx="1182067" cy="22988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UE </a:t>
            </a:r>
            <a:r>
              <a:rPr lang="en-US" sz="1600" b="1" dirty="0">
                <a:latin typeface="Calibri" pitchFamily="34" charset="0"/>
              </a:rPr>
              <a:t>5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ES00506V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en-US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LV </a:t>
            </a:r>
            <a:r>
              <a:rPr lang="fr-FR" sz="1400" dirty="0">
                <a:latin typeface="Calibri" pitchFamily="34" charset="0"/>
              </a:rPr>
              <a:t>ou option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hors DP/DA</a:t>
            </a:r>
            <a:endParaRPr lang="fr-FR" sz="1400" dirty="0">
              <a:latin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27784" y="404664"/>
            <a:ext cx="39604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Licence3 </a:t>
            </a:r>
          </a:p>
          <a:p>
            <a:pPr algn="ctr"/>
            <a:r>
              <a:rPr lang="fr-FR" sz="1400" dirty="0" smtClean="0"/>
              <a:t>Semestres 3 et 4</a:t>
            </a:r>
          </a:p>
          <a:p>
            <a:pPr algn="ctr"/>
            <a:r>
              <a:rPr lang="fr-FR" sz="1400" dirty="0"/>
              <a:t>5</a:t>
            </a:r>
            <a:r>
              <a:rPr lang="fr-FR" sz="1400" dirty="0" smtClean="0"/>
              <a:t>20h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43630" y="1477340"/>
            <a:ext cx="1242576" cy="23863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506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ES00605V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</a:rPr>
              <a:t>3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Stage  </a:t>
            </a:r>
            <a:r>
              <a:rPr lang="fr-FR" sz="1400" b="1" u="sng" dirty="0" smtClean="0">
                <a:latin typeface="Calibri" pitchFamily="34" charset="0"/>
              </a:rPr>
              <a:t>OU</a:t>
            </a:r>
            <a:endParaRPr lang="fr-FR" sz="1400" b="1" u="sng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latin typeface="Calibri" pitchFamily="34" charset="0"/>
              </a:rPr>
              <a:t>Méthodo</a:t>
            </a:r>
            <a:r>
              <a:rPr lang="fr-FR" sz="1400" dirty="0">
                <a:latin typeface="Calibri" pitchFamily="34" charset="0"/>
              </a:rPr>
              <a:t>. d</a:t>
            </a:r>
            <a:r>
              <a:rPr lang="fr-FR" sz="1400" dirty="0" smtClean="0">
                <a:latin typeface="Calibri" pitchFamily="34" charset="0"/>
              </a:rPr>
              <a:t>es épreuves universitaires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38804" y="1473384"/>
            <a:ext cx="1204826" cy="23943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604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ES00604V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26h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b="1" dirty="0" smtClean="0">
                <a:latin typeface="Calibri" pitchFamily="34" charset="0"/>
              </a:rPr>
              <a:t>DP/DA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200" dirty="0" smtClean="0">
                <a:latin typeface="Calibri" pitchFamily="34" charset="0"/>
              </a:rPr>
              <a:t>(au choix avec 601)</a:t>
            </a:r>
            <a:endParaRPr lang="fr-FR" sz="1200" b="1" dirty="0" smtClean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Civilisation Esp. et HA 2 </a:t>
            </a:r>
            <a:r>
              <a:rPr lang="fr-FR" sz="1400" b="1" u="sng" dirty="0" smtClean="0">
                <a:latin typeface="Calibri" pitchFamily="34" charset="0"/>
              </a:rPr>
              <a:t>OU </a:t>
            </a:r>
            <a:r>
              <a:rPr lang="fr-FR" sz="1600" dirty="0" smtClean="0">
                <a:latin typeface="Calibri" pitchFamily="34" charset="0"/>
              </a:rPr>
              <a:t>DA</a:t>
            </a: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160589" y="1484784"/>
            <a:ext cx="1086797" cy="23789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603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ES00603V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Calibri" pitchFamily="34" charset="0"/>
              </a:rPr>
              <a:t>Images des Mondes </a:t>
            </a:r>
            <a:r>
              <a:rPr lang="fr-FR" sz="1400" dirty="0" err="1" smtClean="0">
                <a:latin typeface="Calibri" pitchFamily="34" charset="0"/>
              </a:rPr>
              <a:t>Hisp</a:t>
            </a:r>
            <a:r>
              <a:rPr lang="fr-FR" sz="1400" dirty="0" smtClean="0">
                <a:latin typeface="Calibri" pitchFamily="34" charset="0"/>
              </a:rPr>
              <a:t>.</a:t>
            </a:r>
            <a:endParaRPr lang="es-ES_tradnl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8522" y="1484784"/>
            <a:ext cx="1182067" cy="2394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602</a:t>
            </a:r>
            <a:endParaRPr lang="fr-FR" sz="1600" b="1" dirty="0"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ES00602V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52h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</a:rPr>
              <a:t>ects</a:t>
            </a:r>
            <a:endParaRPr lang="fr-FR" sz="16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Calibri" pitchFamily="34" charset="0"/>
              </a:rPr>
              <a:t>Littérature </a:t>
            </a:r>
            <a:r>
              <a:rPr lang="fr-FR" sz="1400" dirty="0" smtClean="0">
                <a:latin typeface="Calibri" pitchFamily="34" charset="0"/>
              </a:rPr>
              <a:t>Esp. </a:t>
            </a:r>
            <a:r>
              <a:rPr lang="fr-FR" sz="1400" dirty="0">
                <a:latin typeface="Calibri" pitchFamily="34" charset="0"/>
              </a:rPr>
              <a:t>e</a:t>
            </a:r>
            <a:r>
              <a:rPr lang="fr-FR" sz="1400" dirty="0" smtClean="0">
                <a:latin typeface="Calibri" pitchFamily="34" charset="0"/>
              </a:rPr>
              <a:t>t HA</a:t>
            </a:r>
            <a:r>
              <a:rPr lang="fr-FR" sz="1600" dirty="0" smtClean="0">
                <a:latin typeface="Calibri" pitchFamily="34" charset="0"/>
              </a:rPr>
              <a:t>. </a:t>
            </a:r>
            <a:r>
              <a:rPr lang="fr-FR" sz="1400" dirty="0">
                <a:latin typeface="Calibri" pitchFamily="34" charset="0"/>
              </a:rPr>
              <a:t>3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10484" y="1484784"/>
            <a:ext cx="1182067" cy="2394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UE </a:t>
            </a:r>
            <a:r>
              <a:rPr lang="fr-FR" sz="1600" b="1" dirty="0" smtClean="0">
                <a:latin typeface="Calibri" pitchFamily="34" charset="0"/>
              </a:rPr>
              <a:t>601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ES00601V 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52h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latin typeface="Calibri" pitchFamily="34" charset="0"/>
              </a:rPr>
              <a:t> </a:t>
            </a:r>
            <a:r>
              <a:rPr lang="fr-FR" sz="1600" dirty="0">
                <a:latin typeface="Calibri" pitchFamily="34" charset="0"/>
              </a:rPr>
              <a:t>6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ects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200" dirty="0" smtClean="0">
                <a:latin typeface="Calibri" pitchFamily="34" charset="0"/>
              </a:rPr>
              <a:t>(au choix avec  604)</a:t>
            </a:r>
            <a:endParaRPr lang="fr-FR" sz="1200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sz="1600" b="1" dirty="0" smtClean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latin typeface="Calibri" pitchFamily="34" charset="0"/>
              </a:rPr>
              <a:t>DP/DA</a:t>
            </a:r>
            <a:endParaRPr lang="fr-FR" sz="1600" b="1" dirty="0"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Calibri" pitchFamily="34" charset="0"/>
              </a:rPr>
              <a:t>Langue et </a:t>
            </a:r>
            <a:r>
              <a:rPr lang="fr-FR" sz="1400" dirty="0" smtClean="0">
                <a:latin typeface="Calibri" pitchFamily="34" charset="0"/>
              </a:rPr>
              <a:t>Traduction 4</a:t>
            </a:r>
            <a:endParaRPr lang="fr-FR" sz="1400" dirty="0">
              <a:latin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9512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S6</a:t>
            </a:r>
          </a:p>
          <a:p>
            <a:r>
              <a:rPr lang="fr-FR" sz="1000" dirty="0" smtClean="0"/>
              <a:t>260h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1570" y="511654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S5</a:t>
            </a:r>
          </a:p>
          <a:p>
            <a:r>
              <a:rPr lang="fr-FR" sz="1000" dirty="0" smtClean="0"/>
              <a:t>260h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4757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548681"/>
            <a:ext cx="3528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</a:t>
            </a:r>
            <a:r>
              <a:rPr lang="fr-FR" smtClean="0"/>
              <a:t>activités extra-académiques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260648"/>
            <a:ext cx="7632846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avec coin diagonal arrondi 5"/>
          <p:cNvSpPr/>
          <p:nvPr/>
        </p:nvSpPr>
        <p:spPr>
          <a:xfrm>
            <a:off x="1800961" y="1292418"/>
            <a:ext cx="5434061" cy="141650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FF0000"/>
                </a:solidFill>
              </a:rPr>
              <a:t>La PEÑA </a:t>
            </a:r>
            <a:r>
              <a:rPr lang="fr-FR" dirty="0" smtClean="0"/>
              <a:t>: Snacks, </a:t>
            </a:r>
            <a:r>
              <a:rPr lang="fr-FR" i="1" dirty="0" smtClean="0"/>
              <a:t>tapas</a:t>
            </a:r>
            <a:endParaRPr lang="fr-FR" dirty="0" smtClean="0"/>
          </a:p>
          <a:p>
            <a:pPr algn="ctr"/>
            <a:r>
              <a:rPr lang="fr-FR" dirty="0" smtClean="0"/>
              <a:t>Spectacles (musique, danse, </a:t>
            </a:r>
            <a:r>
              <a:rPr lang="fr-FR" i="1" dirty="0" smtClean="0"/>
              <a:t>flamenco</a:t>
            </a:r>
            <a:r>
              <a:rPr lang="fr-FR" dirty="0" smtClean="0"/>
              <a:t>)</a:t>
            </a:r>
          </a:p>
          <a:p>
            <a:pPr algn="ctr"/>
            <a:r>
              <a:rPr lang="fr-FR" dirty="0" smtClean="0"/>
              <a:t>Festivité: </a:t>
            </a:r>
            <a:r>
              <a:rPr lang="fr-FR" i="1" dirty="0" err="1" smtClean="0"/>
              <a:t>guateques</a:t>
            </a:r>
            <a:r>
              <a:rPr lang="fr-FR" i="1" dirty="0" smtClean="0"/>
              <a:t>, </a:t>
            </a:r>
            <a:r>
              <a:rPr lang="fr-FR" i="1" dirty="0" err="1" smtClean="0"/>
              <a:t>chocolatada</a:t>
            </a:r>
            <a:r>
              <a:rPr lang="fr-FR" i="1" dirty="0" smtClean="0"/>
              <a:t>, </a:t>
            </a:r>
            <a:r>
              <a:rPr lang="fr-FR" i="1" dirty="0" err="1" smtClean="0"/>
              <a:t>sangr</a:t>
            </a:r>
            <a:r>
              <a:rPr lang="cs-CZ" i="1" dirty="0" err="1"/>
              <a:t>í</a:t>
            </a:r>
            <a:r>
              <a:rPr lang="fr-FR" i="1" dirty="0" smtClean="0"/>
              <a:t>a</a:t>
            </a:r>
            <a:endParaRPr lang="fr-FR" i="1" dirty="0"/>
          </a:p>
          <a:p>
            <a:pPr algn="ctr"/>
            <a:r>
              <a:rPr lang="fr-FR" dirty="0" smtClean="0"/>
              <a:t>Loto et autres animations (</a:t>
            </a:r>
            <a:r>
              <a:rPr lang="fr-FR" dirty="0" err="1" smtClean="0"/>
              <a:t>piñata</a:t>
            </a:r>
            <a:r>
              <a:rPr lang="fr-FR" dirty="0" smtClean="0"/>
              <a:t>, </a:t>
            </a:r>
            <a:r>
              <a:rPr lang="fr-FR" i="1" dirty="0" err="1" smtClean="0"/>
              <a:t>charlas</a:t>
            </a:r>
            <a:r>
              <a:rPr lang="fr-FR" dirty="0" smtClean="0"/>
              <a:t>…)</a:t>
            </a:r>
          </a:p>
          <a:p>
            <a:pPr algn="ctr"/>
            <a:r>
              <a:rPr lang="fr-FR" dirty="0" smtClean="0"/>
              <a:t>Voyages en Espagne</a:t>
            </a:r>
            <a:endParaRPr lang="fr-FR" dirty="0"/>
          </a:p>
        </p:txBody>
      </p:sp>
      <p:sp>
        <p:nvSpPr>
          <p:cNvPr id="11" name="Rectangle avec coin diagonal arrondi 10"/>
          <p:cNvSpPr/>
          <p:nvPr/>
        </p:nvSpPr>
        <p:spPr>
          <a:xfrm>
            <a:off x="1800961" y="2996952"/>
            <a:ext cx="5470066" cy="800483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i="1" dirty="0" smtClean="0">
                <a:solidFill>
                  <a:srgbClr val="FF0000"/>
                </a:solidFill>
              </a:rPr>
              <a:t>BARRACR</a:t>
            </a:r>
            <a:r>
              <a:rPr lang="is-IS" dirty="0">
                <a:solidFill>
                  <a:srgbClr val="FF0000"/>
                </a:solidFill>
              </a:rPr>
              <a:t>Ó</a:t>
            </a:r>
            <a:r>
              <a:rPr lang="fr-FR" i="1" dirty="0" smtClean="0">
                <a:solidFill>
                  <a:srgbClr val="FF0000"/>
                </a:solidFill>
              </a:rPr>
              <a:t>NICAS </a:t>
            </a:r>
            <a:r>
              <a:rPr lang="fr-FR" dirty="0" smtClean="0"/>
              <a:t>: Troupe de théâtre universitaire en langue espagnole </a:t>
            </a:r>
          </a:p>
        </p:txBody>
      </p:sp>
      <p:sp>
        <p:nvSpPr>
          <p:cNvPr id="15" name="Rectangle avec coin diagonal arrondi 14"/>
          <p:cNvSpPr/>
          <p:nvPr/>
        </p:nvSpPr>
        <p:spPr>
          <a:xfrm>
            <a:off x="1824134" y="5301208"/>
            <a:ext cx="5470066" cy="792088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Le</a:t>
            </a:r>
            <a:r>
              <a:rPr lang="fr-FR" dirty="0" smtClean="0"/>
              <a:t> </a:t>
            </a:r>
            <a:r>
              <a:rPr lang="fr-FR" i="1" dirty="0" smtClean="0">
                <a:solidFill>
                  <a:srgbClr val="FF0000"/>
                </a:solidFill>
              </a:rPr>
              <a:t>CENTRE DE RESSOURCES DE LANGUES (CRL) </a:t>
            </a:r>
            <a:r>
              <a:rPr lang="fr-FR" dirty="0" smtClean="0"/>
              <a:t>: </a:t>
            </a:r>
          </a:p>
          <a:p>
            <a:pPr algn="ctr"/>
            <a:r>
              <a:rPr lang="fr-FR" dirty="0" smtClean="0"/>
              <a:t>livres, films, ordinateurs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931740" y="683404"/>
            <a:ext cx="32085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 activités extra-académiques</a:t>
            </a:r>
            <a:endParaRPr lang="fr-FR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avec coin diagonal arrondi 16"/>
          <p:cNvSpPr/>
          <p:nvPr/>
        </p:nvSpPr>
        <p:spPr>
          <a:xfrm>
            <a:off x="1824134" y="4077072"/>
            <a:ext cx="5421619" cy="870039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L’ATELIER VIDÉO </a:t>
            </a:r>
            <a:r>
              <a:rPr lang="fr-FR" dirty="0" smtClean="0"/>
              <a:t>: réalisation de courts-métrages en espagnol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139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nde perforée 1"/>
          <p:cNvSpPr/>
          <p:nvPr/>
        </p:nvSpPr>
        <p:spPr>
          <a:xfrm>
            <a:off x="755576" y="548680"/>
            <a:ext cx="7560840" cy="5544616"/>
          </a:xfrm>
          <a:prstGeom prst="flowChartPunchedTap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BIE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9632" y="265926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solidFill>
                  <a:srgbClr val="C00000"/>
                </a:solidFill>
              </a:rPr>
              <a:t>¡BIENVENIDOS!</a:t>
            </a:r>
            <a:endParaRPr lang="fr-FR" sz="8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844824"/>
            <a:ext cx="7560840" cy="1008112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55576" y="3982707"/>
            <a:ext cx="7560840" cy="958461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87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1067</Words>
  <Application>Microsoft Office PowerPoint</Application>
  <PresentationFormat>Affichage à l'écran (4:3)</PresentationFormat>
  <Paragraphs>583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Les Langues au DEHHA 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Perso</dc:creator>
  <cp:lastModifiedBy>Emilie</cp:lastModifiedBy>
  <cp:revision>70</cp:revision>
  <dcterms:created xsi:type="dcterms:W3CDTF">2011-04-11T16:41:42Z</dcterms:created>
  <dcterms:modified xsi:type="dcterms:W3CDTF">2017-12-21T22:19:53Z</dcterms:modified>
</cp:coreProperties>
</file>